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4" r:id="rId2"/>
    <p:sldId id="266" r:id="rId3"/>
    <p:sldId id="264" r:id="rId4"/>
    <p:sldId id="267" r:id="rId5"/>
    <p:sldId id="265" r:id="rId6"/>
    <p:sldId id="279" r:id="rId7"/>
    <p:sldId id="278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5" autoAdjust="0"/>
  </p:normalViewPr>
  <p:slideViewPr>
    <p:cSldViewPr snapToGrid="0" snapToObjects="1">
      <p:cViewPr>
        <p:scale>
          <a:sx n="80" d="100"/>
          <a:sy n="80" d="100"/>
        </p:scale>
        <p:origin x="-1880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39DC0-B436-6D4C-B42F-42AFC8B7608E}" type="datetime1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6FAF2-329F-524C-8473-40AA67AF5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48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DB57E-B807-CF44-AF51-420227FAC8EC}" type="datetime1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645-1B24-0A47-901D-3611599EE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8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5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AME20213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0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6.emf"/><Relationship Id="rId11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0.emf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2" name="Picture 1" descr="Distribution_resistor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24525" r="8387" b="22929"/>
          <a:stretch/>
        </p:blipFill>
        <p:spPr>
          <a:xfrm>
            <a:off x="4239810" y="2858336"/>
            <a:ext cx="4476750" cy="3603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71814" y="622814"/>
            <a:ext cx="2482746" cy="225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983" y="3222691"/>
            <a:ext cx="1307804" cy="7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830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Discrete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43011"/>
            <a:ext cx="90046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P(n)</a:t>
            </a:r>
            <a:r>
              <a:rPr lang="en-US" sz="2600" dirty="0" smtClean="0"/>
              <a:t> – Probability of observing the </a:t>
            </a:r>
            <a:r>
              <a:rPr lang="en-US" sz="2600" i="1" dirty="0" smtClean="0"/>
              <a:t>n</a:t>
            </a:r>
            <a:r>
              <a:rPr lang="en-US" sz="2600" dirty="0" smtClean="0"/>
              <a:t>th discrete value  </a:t>
            </a:r>
            <a:endParaRPr lang="en-US" sz="2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5229" y="3771725"/>
            <a:ext cx="6807478" cy="2296702"/>
            <a:chOff x="546487" y="4121580"/>
            <a:chExt cx="6807478" cy="229670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1155589"/>
                </p:ext>
              </p:extLst>
            </p:nvPr>
          </p:nvGraphicFramePr>
          <p:xfrm>
            <a:off x="1073149" y="4121580"/>
            <a:ext cx="1889513" cy="909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" name="Equation" r:id="rId3" imgW="711200" imgH="342900" progId="Equation.3">
                    <p:embed/>
                  </p:oleObj>
                </mc:Choice>
                <mc:Fallback>
                  <p:oleObj name="Equation" r:id="rId3" imgW="7112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3149" y="4121580"/>
                          <a:ext cx="1889513" cy="909621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4168775" y="4169205"/>
              <a:ext cx="20992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Normalization</a:t>
              </a:r>
              <a:endParaRPr lang="en-US" sz="26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849830"/>
                </p:ext>
              </p:extLst>
            </p:nvPr>
          </p:nvGraphicFramePr>
          <p:xfrm>
            <a:off x="546487" y="5464175"/>
            <a:ext cx="2663825" cy="909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" name="Equation" r:id="rId5" imgW="1003300" imgH="342900" progId="Equation.3">
                    <p:embed/>
                  </p:oleObj>
                </mc:Choice>
                <mc:Fallback>
                  <p:oleObj name="Equation" r:id="rId5" imgW="10033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6487" y="5464175"/>
                          <a:ext cx="2663825" cy="90963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613150" y="5464175"/>
              <a:ext cx="374081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smtClean="0"/>
                <a:t>Mean or “expected value”   </a:t>
              </a:r>
            </a:p>
            <a:p>
              <a:pPr algn="ctr"/>
              <a:r>
                <a:rPr lang="en-US" sz="3000" dirty="0" smtClean="0"/>
                <a:t>&lt;</a:t>
              </a:r>
              <a:r>
                <a:rPr lang="en-US" sz="3000" i="1" dirty="0" smtClean="0"/>
                <a:t>n</a:t>
              </a:r>
              <a:r>
                <a:rPr lang="en-US" sz="3000" dirty="0" smtClean="0"/>
                <a:t>&gt; = 3.5</a:t>
              </a:r>
              <a:endParaRPr lang="en-US" sz="30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50" y="1397000"/>
            <a:ext cx="4235450" cy="184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62" y="1397000"/>
            <a:ext cx="1907035" cy="1920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8659" y="1454666"/>
            <a:ext cx="10869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P</a:t>
            </a:r>
            <a:r>
              <a:rPr lang="en-US" sz="2600" dirty="0" smtClean="0">
                <a:latin typeface="Times New Roman"/>
                <a:cs typeface="Times New Roman"/>
              </a:rPr>
              <a:t>(</a:t>
            </a:r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) = 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68" y="2785972"/>
            <a:ext cx="648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 = </a:t>
            </a:r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152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20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84663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81412"/>
              </p:ext>
            </p:extLst>
          </p:nvPr>
        </p:nvGraphicFramePr>
        <p:xfrm>
          <a:off x="123521" y="1512160"/>
          <a:ext cx="6806642" cy="93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Equation" r:id="rId5" imgW="3149600" imgH="431800" progId="Equation.3">
                  <p:embed/>
                </p:oleObj>
              </mc:Choice>
              <mc:Fallback>
                <p:oleObj name="Equation" r:id="rId5" imgW="314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521" y="1512160"/>
                        <a:ext cx="6806642" cy="93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3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Probability an event A occurs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A</a:t>
            </a:r>
            <a:r>
              <a:rPr lang="en-US" sz="2200" dirty="0" smtClean="0"/>
              <a:t> times out of </a:t>
            </a:r>
            <a:r>
              <a:rPr lang="en-US" sz="2200" i="1" dirty="0" smtClean="0"/>
              <a:t>N</a:t>
            </a:r>
            <a:r>
              <a:rPr lang="en-US" sz="2200" dirty="0" smtClean="0"/>
              <a:t> trials, given the prob. of seeing it once is P(A).   </a:t>
            </a:r>
            <a:endParaRPr lang="en-US" sz="2200" dirty="0"/>
          </a:p>
        </p:txBody>
      </p:sp>
      <p:pic>
        <p:nvPicPr>
          <p:cNvPr id="17" name="Picture 16" descr="Bino_dist_60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5232" r="9858" b="22453"/>
          <a:stretch/>
        </p:blipFill>
        <p:spPr>
          <a:xfrm>
            <a:off x="0" y="2905124"/>
            <a:ext cx="4556126" cy="3587751"/>
          </a:xfrm>
          <a:prstGeom prst="rect">
            <a:avLst/>
          </a:prstGeom>
        </p:spPr>
      </p:pic>
      <p:pic>
        <p:nvPicPr>
          <p:cNvPr id="18" name="Picture 17" descr="bino_dist_600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5000" r="8388" b="23148"/>
          <a:stretch/>
        </p:blipFill>
        <p:spPr>
          <a:xfrm>
            <a:off x="4492624" y="2889249"/>
            <a:ext cx="4683126" cy="355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3600" y="3101459"/>
            <a:ext cx="73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92975" y="3155434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600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4048125"/>
            <a:ext cx="952499" cy="952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3600" y="3470791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56475" y="3541673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6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Probability – Poisson Statistics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42696"/>
              </p:ext>
            </p:extLst>
          </p:nvPr>
        </p:nvGraphicFramePr>
        <p:xfrm>
          <a:off x="1143000" y="31813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1813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4525" y="6445250"/>
            <a:ext cx="2133600" cy="365125"/>
          </a:xfrm>
        </p:spPr>
        <p:txBody>
          <a:bodyPr/>
          <a:lstStyle/>
          <a:p>
            <a:fld id="{61269143-916B-674A-9A7E-446C981D12BE}" type="slidenum">
              <a:rPr lang="en-US" smtClean="0"/>
              <a:t>4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0" y="6445250"/>
            <a:ext cx="2133600" cy="365125"/>
          </a:xfrm>
        </p:spPr>
        <p:txBody>
          <a:bodyPr/>
          <a:lstStyle/>
          <a:p>
            <a:r>
              <a:rPr lang="en-US" dirty="0" smtClean="0"/>
              <a:t>AME20213</a:t>
            </a:r>
            <a:endParaRPr lang="en-US" dirty="0"/>
          </a:p>
        </p:txBody>
      </p:sp>
      <p:pic>
        <p:nvPicPr>
          <p:cNvPr id="17" name="Picture 16" descr="Bino_dist_60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5232" r="9858" b="22453"/>
          <a:stretch/>
        </p:blipFill>
        <p:spPr>
          <a:xfrm>
            <a:off x="0" y="2746374"/>
            <a:ext cx="4556126" cy="3587751"/>
          </a:xfrm>
          <a:prstGeom prst="rect">
            <a:avLst/>
          </a:prstGeom>
        </p:spPr>
      </p:pic>
      <p:pic>
        <p:nvPicPr>
          <p:cNvPr id="18" name="Picture 17" descr="bino_dist_600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5000" r="8388" b="23148"/>
          <a:stretch/>
        </p:blipFill>
        <p:spPr>
          <a:xfrm>
            <a:off x="4492624" y="2730499"/>
            <a:ext cx="4683126" cy="355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3600" y="2942709"/>
            <a:ext cx="73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92975" y="2996684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600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88525"/>
              </p:ext>
            </p:extLst>
          </p:nvPr>
        </p:nvGraphicFramePr>
        <p:xfrm>
          <a:off x="372415" y="1228291"/>
          <a:ext cx="1985669" cy="111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Equation" r:id="rId7" imgW="698500" imgH="393700" progId="Equation.3">
                  <p:embed/>
                </p:oleObj>
              </mc:Choice>
              <mc:Fallback>
                <p:oleObj name="Equation" r:id="rId7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415" y="1228291"/>
                        <a:ext cx="1985669" cy="111919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285394"/>
              </p:ext>
            </p:extLst>
          </p:nvPr>
        </p:nvGraphicFramePr>
        <p:xfrm>
          <a:off x="4521200" y="1193544"/>
          <a:ext cx="2632385" cy="123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Equation" r:id="rId9" imgW="977900" imgH="457200" progId="Equation.3">
                  <p:embed/>
                </p:oleObj>
              </mc:Choice>
              <mc:Fallback>
                <p:oleObj name="Equation" r:id="rId9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21200" y="1193544"/>
                        <a:ext cx="2632385" cy="123032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68575" y="1360239"/>
            <a:ext cx="1500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Measured Probability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75500" y="1180666"/>
            <a:ext cx="2000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Uncertainty in Measured Probability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309769" y="602934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62" y="3932255"/>
            <a:ext cx="1084246" cy="1084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6875" y="6244709"/>
            <a:ext cx="33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“Statistical Convergence”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3100" y="3248541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65975" y="3319423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4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 – Poisson Statistics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49186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5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306593"/>
            <a:ext cx="2021269" cy="1832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797" y="878734"/>
            <a:ext cx="3583828" cy="2239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69" y="650559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529" y="3334046"/>
            <a:ext cx="3903095" cy="32614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3334840"/>
            <a:ext cx="4714876" cy="2958108"/>
            <a:chOff x="0" y="3461840"/>
            <a:chExt cx="4714876" cy="29581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" y="3461840"/>
              <a:ext cx="4714874" cy="2650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0" y="6112171"/>
              <a:ext cx="4250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www.bbc.com</a:t>
              </a:r>
              <a:r>
                <a:rPr lang="en-US" sz="1400" dirty="0"/>
                <a:t>/news/world-us-canada-43818752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8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721"/>
          <a:stretch/>
        </p:blipFill>
        <p:spPr>
          <a:xfrm>
            <a:off x="0" y="1837530"/>
            <a:ext cx="5683250" cy="4669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037"/>
            <a:ext cx="63776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Continuous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ρ</a:t>
            </a:r>
            <a:r>
              <a:rPr lang="en-US" sz="2800" b="1" dirty="0" smtClean="0"/>
              <a:t>(</a:t>
            </a:r>
            <a:r>
              <a:rPr lang="en-US" sz="2800" b="1" i="1" dirty="0" smtClean="0"/>
              <a:t>x</a:t>
            </a:r>
            <a:r>
              <a:rPr lang="en-US" sz="2800" b="1" dirty="0" smtClean="0"/>
              <a:t>)</a:t>
            </a:r>
            <a:r>
              <a:rPr lang="en-US" sz="2800" dirty="0" smtClean="0"/>
              <a:t> – </a:t>
            </a:r>
            <a:r>
              <a:rPr lang="en-US" sz="2800" b="1" dirty="0" smtClean="0"/>
              <a:t>Probability Density Function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06950" y="1837530"/>
            <a:ext cx="3913188" cy="2364583"/>
            <a:chOff x="-730548" y="1678052"/>
            <a:chExt cx="3913188" cy="2364583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4385287"/>
                </p:ext>
              </p:extLst>
            </p:nvPr>
          </p:nvGraphicFramePr>
          <p:xfrm>
            <a:off x="-730548" y="2794860"/>
            <a:ext cx="3913188" cy="1247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Equation" r:id="rId4" imgW="1473200" imgH="469900" progId="Equation.3">
                    <p:embed/>
                  </p:oleObj>
                </mc:Choice>
                <mc:Fallback>
                  <p:oleObj name="Equation" r:id="rId4" imgW="14732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-730548" y="2794860"/>
                          <a:ext cx="3913188" cy="1247775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-569287" y="1678052"/>
              <a:ext cx="361266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Probability </a:t>
              </a:r>
              <a:r>
                <a:rPr lang="en-US" sz="2600" i="1" dirty="0" smtClean="0"/>
                <a:t>x</a:t>
              </a:r>
              <a:r>
                <a:rPr lang="en-US" sz="2600" dirty="0" smtClean="0"/>
                <a:t> is between </a:t>
              </a:r>
              <a:r>
                <a:rPr lang="en-US" sz="2600" i="1" dirty="0" smtClean="0"/>
                <a:t>a</a:t>
              </a:r>
              <a:r>
                <a:rPr lang="en-US" sz="2600" dirty="0" smtClean="0"/>
                <a:t> and </a:t>
              </a:r>
              <a:r>
                <a:rPr lang="en-US" sz="2600" i="1" dirty="0" smtClean="0"/>
                <a:t>b</a:t>
              </a:r>
              <a:r>
                <a:rPr lang="en-US" sz="2600" dirty="0" smtClean="0"/>
                <a:t>:</a:t>
              </a:r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563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938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Central Limit Theorem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99" y="1057274"/>
            <a:ext cx="8237308" cy="5620267"/>
            <a:chOff x="215899" y="1057274"/>
            <a:chExt cx="8237308" cy="56202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4" y="1057274"/>
              <a:ext cx="8094433" cy="53244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5899" y="6308209"/>
              <a:ext cx="41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mathworld.wolfram.com</a:t>
              </a:r>
              <a:r>
                <a:rPr lang="en-US" dirty="0"/>
                <a:t>/</a:t>
              </a:r>
              <a:r>
                <a:rPr lang="en-US" dirty="0" err="1"/>
                <a:t>Dice.html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194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621660"/>
            <a:ext cx="4017205" cy="4815472"/>
            <a:chOff x="196950" y="806142"/>
            <a:chExt cx="3287265" cy="3940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806142"/>
              <a:ext cx="2794000" cy="35814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96950" y="4377294"/>
              <a:ext cx="328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Carl Friedrich Gauss (1777-1855)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25" y="790436"/>
            <a:ext cx="4204586" cy="2686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019" y="46925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PDF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25" y="3775396"/>
            <a:ext cx="4267428" cy="27264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83861" y="346881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CDF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90436"/>
            <a:ext cx="401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Central Limit Theorem </a:t>
            </a:r>
            <a:r>
              <a:rPr lang="en-US" sz="2000" dirty="0" smtClean="0"/>
              <a:t>– For large N, most distributions become Gaussian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8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217</Words>
  <Application>Microsoft Macintosh PowerPoint</Application>
  <PresentationFormat>On-screen Show (4:3)</PresentationFormat>
  <Paragraphs>44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108</cp:revision>
  <dcterms:created xsi:type="dcterms:W3CDTF">2015-12-02T22:16:05Z</dcterms:created>
  <dcterms:modified xsi:type="dcterms:W3CDTF">2019-12-02T18:44:35Z</dcterms:modified>
</cp:coreProperties>
</file>